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68" r:id="rId2"/>
    <p:sldId id="286" r:id="rId3"/>
    <p:sldId id="273" r:id="rId4"/>
    <p:sldId id="292" r:id="rId5"/>
    <p:sldId id="271" r:id="rId6"/>
    <p:sldId id="272" r:id="rId7"/>
    <p:sldId id="260" r:id="rId8"/>
    <p:sldId id="303" r:id="rId9"/>
    <p:sldId id="262" r:id="rId10"/>
    <p:sldId id="301" r:id="rId11"/>
    <p:sldId id="302" r:id="rId12"/>
    <p:sldId id="274" r:id="rId13"/>
    <p:sldId id="266" r:id="rId14"/>
    <p:sldId id="288" r:id="rId15"/>
    <p:sldId id="289" r:id="rId16"/>
    <p:sldId id="276" r:id="rId17"/>
    <p:sldId id="277" r:id="rId18"/>
    <p:sldId id="278" r:id="rId19"/>
    <p:sldId id="299" r:id="rId20"/>
    <p:sldId id="290" r:id="rId21"/>
    <p:sldId id="291" r:id="rId22"/>
    <p:sldId id="279" r:id="rId23"/>
    <p:sldId id="280" r:id="rId24"/>
    <p:sldId id="281" r:id="rId25"/>
    <p:sldId id="282" r:id="rId26"/>
    <p:sldId id="294" r:id="rId27"/>
    <p:sldId id="296" r:id="rId28"/>
    <p:sldId id="298" r:id="rId29"/>
    <p:sldId id="297" r:id="rId30"/>
    <p:sldId id="300" r:id="rId31"/>
    <p:sldId id="287" r:id="rId32"/>
    <p:sldId id="30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e\Documents\tc\Personnel\Survey%20of%20Trail%20Leadership%20Opinions%20(Responses)%20jd.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e\Documents\tc\Personnel\Survey%20of%20Trail%20Leadership%20Opinions%20(Responses)%20jd.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e\Documents\tc\Personnel\Survey%20of%20Trail%20Leadership%20Opinions%20(Responses)%20jd.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e\Documents\tc\Personnel\Survey%20of%20Trail%20Leadership%20Opinions%20(Responses)%20jd.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e\Documents\tc\Personnel\Survey%20of%20Trail%20Leadership%20Opinions%20(Responses)%20jd.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e\Documents\tc\Personnel\Survey%20of%20Trail%20Leadership%20Opinions%20(Responses)%20jd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e\Documents\tc\Personnel\Survey%20of%20Trail%20Leadership%20Opinions%20(Responses)%20jd.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e\Documents\tc\Personnel\Survey%20of%20Trail%20Leadership%20Opinions%20(Responses)%20jd.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e\Documents\tc\Personnel\Survey%20of%20Trail%20Leadership%20Opinions%20(Responses)%20jd.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e\Documents\tc\Personnel\Survey%20of%20Trail%20Leadership%20Opinions%20(Responses)%20jd.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e\Documents\tc\Personnel\Survey%20of%20Trail%20Leadership%20Opinions%20(Responses)%20jd.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e\Documents\tc\Personnel\Survey%20of%20Trail%20Leadership%20Opinions%20(Responses)%20jd.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e\Documents\tc\Personnel\Survey%20of%20Trail%20Leadership%20Opinions%20(Responses)%20jd.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e\Documents\tc\Personnel\Survey%20of%20Trail%20Leadership%20Opinions%20(Responses)%20jd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explosion val="25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  <c:showLeaderLines val="1"/>
          </c:dLbls>
          <c:cat>
            <c:strRef>
              <c:f>Roles!$H$21:$H$26</c:f>
              <c:strCache>
                <c:ptCount val="6"/>
                <c:pt idx="0">
                  <c:v>Trails Chair</c:v>
                </c:pt>
                <c:pt idx="1">
                  <c:v>Supervisor</c:v>
                </c:pt>
                <c:pt idx="2">
                  <c:v>Trail Crew Chief</c:v>
                </c:pt>
                <c:pt idx="3">
                  <c:v>Corridor Manager</c:v>
                </c:pt>
                <c:pt idx="4">
                  <c:v>Staff</c:v>
                </c:pt>
                <c:pt idx="5">
                  <c:v>Other</c:v>
                </c:pt>
              </c:strCache>
            </c:strRef>
          </c:cat>
          <c:val>
            <c:numRef>
              <c:f>Roles!$I$21:$I$26</c:f>
              <c:numCache>
                <c:formatCode>General</c:formatCode>
                <c:ptCount val="6"/>
                <c:pt idx="0">
                  <c:v>14</c:v>
                </c:pt>
                <c:pt idx="1">
                  <c:v>26</c:v>
                </c:pt>
                <c:pt idx="2">
                  <c:v>10</c:v>
                </c:pt>
                <c:pt idx="3">
                  <c:v>4</c:v>
                </c:pt>
                <c:pt idx="4">
                  <c:v>7</c:v>
                </c:pt>
                <c:pt idx="5">
                  <c:v>11</c:v>
                </c:pt>
              </c:numCache>
            </c:numRef>
          </c:val>
        </c:ser>
        <c:firstSliceAng val="0"/>
      </c:pieChart>
      <c:spPr>
        <a:scene3d>
          <a:camera prst="orthographicFront"/>
          <a:lightRig rig="threePt" dir="t"/>
        </a:scene3d>
        <a:sp3d prstMaterial="metal">
          <a:bevelT w="38100" h="57150" prst="angle"/>
        </a:sp3d>
      </c:spPr>
    </c:plotArea>
    <c:legend>
      <c:legendPos val="r"/>
      <c:layout>
        <c:manualLayout>
          <c:xMode val="edge"/>
          <c:yMode val="edge"/>
          <c:x val="0.60245194012910563"/>
          <c:y val="4.6143751261861467E-2"/>
          <c:w val="0.3885390508618855"/>
          <c:h val="0.9384817282455078"/>
        </c:manualLayout>
      </c:layout>
    </c:legend>
    <c:plotVisOnly val="1"/>
  </c:chart>
  <c:txPr>
    <a:bodyPr/>
    <a:lstStyle/>
    <a:p>
      <a:pPr>
        <a:defRPr sz="26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cat>
            <c:strRef>
              <c:f>'crew interaction'!$C$50:$C$55</c:f>
              <c:strCache>
                <c:ptCount val="6"/>
                <c:pt idx="0">
                  <c:v>Other</c:v>
                </c:pt>
                <c:pt idx="1">
                  <c:v>I create my own ad hoc crews as needed</c:v>
                </c:pt>
                <c:pt idx="2">
                  <c:v>Should there be paid trail crews? (click for yes)</c:v>
                </c:pt>
                <c:pt idx="3">
                  <c:v>I need access to a trail crew that is in my region</c:v>
                </c:pt>
                <c:pt idx="4">
                  <c:v>I have access to local chain sawyers</c:v>
                </c:pt>
                <c:pt idx="5">
                  <c:v>I have access to a trail crew in my region</c:v>
                </c:pt>
              </c:strCache>
            </c:strRef>
          </c:cat>
          <c:val>
            <c:numRef>
              <c:f>'crew interaction'!$D$50:$D$55</c:f>
              <c:numCache>
                <c:formatCode>General</c:formatCode>
                <c:ptCount val="6"/>
                <c:pt idx="0">
                  <c:v>9</c:v>
                </c:pt>
                <c:pt idx="1">
                  <c:v>13</c:v>
                </c:pt>
                <c:pt idx="2">
                  <c:v>6</c:v>
                </c:pt>
                <c:pt idx="3">
                  <c:v>5</c:v>
                </c:pt>
                <c:pt idx="4">
                  <c:v>24</c:v>
                </c:pt>
                <c:pt idx="5">
                  <c:v>30</c:v>
                </c:pt>
              </c:numCache>
            </c:numRef>
          </c:val>
        </c:ser>
        <c:axId val="51931776"/>
        <c:axId val="51933568"/>
      </c:barChart>
      <c:catAx>
        <c:axId val="51931776"/>
        <c:scaling>
          <c:orientation val="minMax"/>
        </c:scaling>
        <c:axPos val="l"/>
        <c:tickLblPos val="nextTo"/>
        <c:crossAx val="51933568"/>
        <c:crosses val="autoZero"/>
        <c:auto val="1"/>
        <c:lblAlgn val="ctr"/>
        <c:lblOffset val="100"/>
      </c:catAx>
      <c:valAx>
        <c:axId val="51933568"/>
        <c:scaling>
          <c:orientation val="minMax"/>
        </c:scaling>
        <c:axPos val="b"/>
        <c:majorGridlines/>
        <c:numFmt formatCode="General" sourceLinked="1"/>
        <c:tickLblPos val="nextTo"/>
        <c:crossAx val="51931776"/>
        <c:crosses val="autoZero"/>
        <c:crossBetween val="between"/>
      </c:valAx>
    </c:plotArea>
    <c:plotVisOnly val="1"/>
  </c:chart>
  <c:txPr>
    <a:bodyPr/>
    <a:lstStyle/>
    <a:p>
      <a:pPr>
        <a:defRPr sz="1800" b="1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0188954505686788"/>
          <c:y val="0.10185185185185186"/>
          <c:w val="0.53888888888888964"/>
          <c:h val="0.89814814814814814"/>
        </c:manualLayout>
      </c:layout>
      <c:pieChart>
        <c:varyColors val="1"/>
        <c:ser>
          <c:idx val="0"/>
          <c:order val="0"/>
          <c:explosion val="25"/>
          <c:dLbls>
            <c:spPr>
              <a:solidFill>
                <a:schemeClr val="bg1"/>
              </a:solidFill>
              <a:ln>
                <a:noFill/>
              </a:ln>
            </c:spPr>
            <c:dLblPos val="bestFit"/>
            <c:showVal val="1"/>
            <c:showLeaderLines val="1"/>
          </c:dLbls>
          <c:cat>
            <c:numRef>
              <c:f>'crew interaction'!$C$49:$C$53</c:f>
              <c:numCache>
                <c:formatCode>General</c:formatCode>
                <c:ptCount val="5"/>
              </c:numCache>
            </c:numRef>
          </c:cat>
          <c:val>
            <c:numRef>
              <c:f>'crew interaction'!$D$49:$D$53</c:f>
              <c:numCache>
                <c:formatCode>General</c:formatCode>
                <c:ptCount val="5"/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explosion val="25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Val val="1"/>
            <c:showLeaderLines val="1"/>
          </c:dLbls>
          <c:cat>
            <c:strRef>
              <c:f>'crew interaction'!$C$66:$C$70</c:f>
              <c:strCache>
                <c:ptCount val="5"/>
                <c:pt idx="0">
                  <c:v>I want to set priorities for my crew</c:v>
                </c:pt>
                <c:pt idx="1">
                  <c:v>I will negotiate about priorities</c:v>
                </c:pt>
                <c:pt idx="2">
                  <c:v>Its ok that the crew chief sets priorities</c:v>
                </c:pt>
                <c:pt idx="3">
                  <c:v>The program coordinator sets priorities</c:v>
                </c:pt>
                <c:pt idx="4">
                  <c:v>The program coordinator facilitates setting priorities</c:v>
                </c:pt>
              </c:strCache>
            </c:strRef>
          </c:cat>
          <c:val>
            <c:numRef>
              <c:f>'crew interaction'!$D$66:$D$70</c:f>
              <c:numCache>
                <c:formatCode>General</c:formatCode>
                <c:ptCount val="5"/>
                <c:pt idx="0">
                  <c:v>8</c:v>
                </c:pt>
                <c:pt idx="1">
                  <c:v>15</c:v>
                </c:pt>
                <c:pt idx="2">
                  <c:v>13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</c:ser>
        <c:firstSliceAng val="0"/>
      </c:pieChart>
    </c:plotArea>
    <c:legend>
      <c:legendPos val="r"/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'crew interaction'!$F$54</c:f>
              <c:strCache>
                <c:ptCount val="1"/>
                <c:pt idx="0">
                  <c:v>N/A</c:v>
                </c:pt>
              </c:strCache>
            </c:strRef>
          </c:tx>
          <c:cat>
            <c:strRef>
              <c:f>'crew interaction'!$E$55:$E$61</c:f>
              <c:strCache>
                <c:ptCount val="7"/>
                <c:pt idx="0">
                  <c:v>Applying for a grant</c:v>
                </c:pt>
                <c:pt idx="1">
                  <c:v>Preparing a budget</c:v>
                </c:pt>
                <c:pt idx="2">
                  <c:v>Being a cerrified sawyer</c:v>
                </c:pt>
                <c:pt idx="3">
                  <c:v>Managing records</c:v>
                </c:pt>
                <c:pt idx="4">
                  <c:v>Managing the crew</c:v>
                </c:pt>
                <c:pt idx="5">
                  <c:v>Priortizing projects</c:v>
                </c:pt>
                <c:pt idx="6">
                  <c:v>Assessing trail problems</c:v>
                </c:pt>
              </c:strCache>
            </c:strRef>
          </c:cat>
          <c:val>
            <c:numRef>
              <c:f>'crew interaction'!$F$55:$F$61</c:f>
              <c:numCache>
                <c:formatCode>General</c:formatCode>
                <c:ptCount val="7"/>
                <c:pt idx="0">
                  <c:v>12</c:v>
                </c:pt>
                <c:pt idx="1">
                  <c:v>11</c:v>
                </c:pt>
                <c:pt idx="2">
                  <c:v>10</c:v>
                </c:pt>
                <c:pt idx="3">
                  <c:v>13</c:v>
                </c:pt>
                <c:pt idx="4">
                  <c:v>13</c:v>
                </c:pt>
                <c:pt idx="5">
                  <c:v>11</c:v>
                </c:pt>
                <c:pt idx="6">
                  <c:v>11</c:v>
                </c:pt>
              </c:numCache>
            </c:numRef>
          </c:val>
        </c:ser>
        <c:ser>
          <c:idx val="1"/>
          <c:order val="1"/>
          <c:tx>
            <c:strRef>
              <c:f>'crew interaction'!$G$54</c:f>
              <c:strCache>
                <c:ptCount val="1"/>
                <c:pt idx="0">
                  <c:v>No Way</c:v>
                </c:pt>
              </c:strCache>
            </c:strRef>
          </c:tx>
          <c:cat>
            <c:strRef>
              <c:f>'crew interaction'!$E$55:$E$61</c:f>
              <c:strCache>
                <c:ptCount val="7"/>
                <c:pt idx="0">
                  <c:v>Applying for a grant</c:v>
                </c:pt>
                <c:pt idx="1">
                  <c:v>Preparing a budget</c:v>
                </c:pt>
                <c:pt idx="2">
                  <c:v>Being a cerrified sawyer</c:v>
                </c:pt>
                <c:pt idx="3">
                  <c:v>Managing records</c:v>
                </c:pt>
                <c:pt idx="4">
                  <c:v>Managing the crew</c:v>
                </c:pt>
                <c:pt idx="5">
                  <c:v>Priortizing projects</c:v>
                </c:pt>
                <c:pt idx="6">
                  <c:v>Assessing trail problems</c:v>
                </c:pt>
              </c:strCache>
            </c:strRef>
          </c:cat>
          <c:val>
            <c:numRef>
              <c:f>'crew interaction'!$G$55:$G$61</c:f>
              <c:numCache>
                <c:formatCode>General</c:formatCode>
                <c:ptCount val="7"/>
                <c:pt idx="0">
                  <c:v>3</c:v>
                </c:pt>
                <c:pt idx="1">
                  <c:v>1</c:v>
                </c:pt>
                <c:pt idx="2">
                  <c:v>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'crew interaction'!$H$54</c:f>
              <c:strCache>
                <c:ptCount val="1"/>
                <c:pt idx="0">
                  <c:v>Not comfortable</c:v>
                </c:pt>
              </c:strCache>
            </c:strRef>
          </c:tx>
          <c:cat>
            <c:strRef>
              <c:f>'crew interaction'!$E$55:$E$61</c:f>
              <c:strCache>
                <c:ptCount val="7"/>
                <c:pt idx="0">
                  <c:v>Applying for a grant</c:v>
                </c:pt>
                <c:pt idx="1">
                  <c:v>Preparing a budget</c:v>
                </c:pt>
                <c:pt idx="2">
                  <c:v>Being a cerrified sawyer</c:v>
                </c:pt>
                <c:pt idx="3">
                  <c:v>Managing records</c:v>
                </c:pt>
                <c:pt idx="4">
                  <c:v>Managing the crew</c:v>
                </c:pt>
                <c:pt idx="5">
                  <c:v>Priortizing projects</c:v>
                </c:pt>
                <c:pt idx="6">
                  <c:v>Assessing trail problems</c:v>
                </c:pt>
              </c:strCache>
            </c:strRef>
          </c:cat>
          <c:val>
            <c:numRef>
              <c:f>'crew interaction'!$H$55:$H$61</c:f>
              <c:numCache>
                <c:formatCode>General</c:formatCode>
                <c:ptCount val="7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'crew interaction'!$I$54</c:f>
              <c:strCache>
                <c:ptCount val="1"/>
                <c:pt idx="0">
                  <c:v>Need some help</c:v>
                </c:pt>
              </c:strCache>
            </c:strRef>
          </c:tx>
          <c:cat>
            <c:strRef>
              <c:f>'crew interaction'!$E$55:$E$61</c:f>
              <c:strCache>
                <c:ptCount val="7"/>
                <c:pt idx="0">
                  <c:v>Applying for a grant</c:v>
                </c:pt>
                <c:pt idx="1">
                  <c:v>Preparing a budget</c:v>
                </c:pt>
                <c:pt idx="2">
                  <c:v>Being a cerrified sawyer</c:v>
                </c:pt>
                <c:pt idx="3">
                  <c:v>Managing records</c:v>
                </c:pt>
                <c:pt idx="4">
                  <c:v>Managing the crew</c:v>
                </c:pt>
                <c:pt idx="5">
                  <c:v>Priortizing projects</c:v>
                </c:pt>
                <c:pt idx="6">
                  <c:v>Assessing trail problems</c:v>
                </c:pt>
              </c:strCache>
            </c:strRef>
          </c:cat>
          <c:val>
            <c:numRef>
              <c:f>'crew interaction'!$I$55:$I$61</c:f>
              <c:numCache>
                <c:formatCode>General</c:formatCode>
                <c:ptCount val="7"/>
                <c:pt idx="0">
                  <c:v>9</c:v>
                </c:pt>
                <c:pt idx="1">
                  <c:v>7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5</c:v>
                </c:pt>
              </c:numCache>
            </c:numRef>
          </c:val>
        </c:ser>
        <c:ser>
          <c:idx val="4"/>
          <c:order val="4"/>
          <c:tx>
            <c:strRef>
              <c:f>'crew interaction'!$J$54</c:f>
              <c:strCache>
                <c:ptCount val="1"/>
                <c:pt idx="0">
                  <c:v>Comfortable</c:v>
                </c:pt>
              </c:strCache>
            </c:strRef>
          </c:tx>
          <c:cat>
            <c:strRef>
              <c:f>'crew interaction'!$E$55:$E$61</c:f>
              <c:strCache>
                <c:ptCount val="7"/>
                <c:pt idx="0">
                  <c:v>Applying for a grant</c:v>
                </c:pt>
                <c:pt idx="1">
                  <c:v>Preparing a budget</c:v>
                </c:pt>
                <c:pt idx="2">
                  <c:v>Being a cerrified sawyer</c:v>
                </c:pt>
                <c:pt idx="3">
                  <c:v>Managing records</c:v>
                </c:pt>
                <c:pt idx="4">
                  <c:v>Managing the crew</c:v>
                </c:pt>
                <c:pt idx="5">
                  <c:v>Priortizing projects</c:v>
                </c:pt>
                <c:pt idx="6">
                  <c:v>Assessing trail problems</c:v>
                </c:pt>
              </c:strCache>
            </c:strRef>
          </c:cat>
          <c:val>
            <c:numRef>
              <c:f>'crew interaction'!$J$55:$J$61</c:f>
              <c:numCache>
                <c:formatCode>General</c:formatCode>
                <c:ptCount val="7"/>
                <c:pt idx="0">
                  <c:v>6</c:v>
                </c:pt>
                <c:pt idx="1">
                  <c:v>12</c:v>
                </c:pt>
                <c:pt idx="2">
                  <c:v>13</c:v>
                </c:pt>
                <c:pt idx="3">
                  <c:v>18</c:v>
                </c:pt>
                <c:pt idx="4">
                  <c:v>18</c:v>
                </c:pt>
                <c:pt idx="5">
                  <c:v>20</c:v>
                </c:pt>
                <c:pt idx="6">
                  <c:v>17</c:v>
                </c:pt>
              </c:numCache>
            </c:numRef>
          </c:val>
        </c:ser>
        <c:axId val="52030464"/>
        <c:axId val="53105408"/>
      </c:barChart>
      <c:catAx>
        <c:axId val="52030464"/>
        <c:scaling>
          <c:orientation val="minMax"/>
        </c:scaling>
        <c:axPos val="l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3105408"/>
        <c:crosses val="autoZero"/>
        <c:auto val="1"/>
        <c:lblAlgn val="ctr"/>
        <c:lblOffset val="100"/>
      </c:catAx>
      <c:valAx>
        <c:axId val="53105408"/>
        <c:scaling>
          <c:orientation val="minMax"/>
        </c:scaling>
        <c:axPos val="b"/>
        <c:majorGridlines/>
        <c:numFmt formatCode="General" sourceLinked="1"/>
        <c:tickLblPos val="nextTo"/>
        <c:crossAx val="52030464"/>
        <c:crosses val="autoZero"/>
        <c:crossBetween val="between"/>
      </c:valAx>
    </c:plotArea>
    <c:legend>
      <c:legendPos val="r"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'time responsible'!$B$63</c:f>
              <c:strCache>
                <c:ptCount val="1"/>
                <c:pt idx="0">
                  <c:v>No</c:v>
                </c:pt>
              </c:strCache>
            </c:strRef>
          </c:tx>
          <c:cat>
            <c:strRef>
              <c:f>'time responsible'!$A$64:$A$68</c:f>
              <c:strCache>
                <c:ptCount val="5"/>
                <c:pt idx="0">
                  <c:v>Use a volunteer </c:v>
                </c:pt>
                <c:pt idx="1">
                  <c:v>Use a paid intern</c:v>
                </c:pt>
                <c:pt idx="2">
                  <c:v>Get help from a PC</c:v>
                </c:pt>
                <c:pt idx="3">
                  <c:v>Split the territory</c:v>
                </c:pt>
                <c:pt idx="4">
                  <c:v>Find an assistant</c:v>
                </c:pt>
              </c:strCache>
            </c:strRef>
          </c:cat>
          <c:val>
            <c:numRef>
              <c:f>'time responsible'!$B$64:$B$68</c:f>
              <c:numCache>
                <c:formatCode>General</c:formatCode>
                <c:ptCount val="5"/>
                <c:pt idx="0">
                  <c:v>6</c:v>
                </c:pt>
                <c:pt idx="1">
                  <c:v>27</c:v>
                </c:pt>
                <c:pt idx="2">
                  <c:v>8</c:v>
                </c:pt>
                <c:pt idx="3">
                  <c:v>26</c:v>
                </c:pt>
                <c:pt idx="4">
                  <c:v>9</c:v>
                </c:pt>
              </c:numCache>
            </c:numRef>
          </c:val>
        </c:ser>
        <c:ser>
          <c:idx val="1"/>
          <c:order val="1"/>
          <c:tx>
            <c:strRef>
              <c:f>'time responsible'!$C$63</c:f>
              <c:strCache>
                <c:ptCount val="1"/>
                <c:pt idx="0">
                  <c:v>Maybe</c:v>
                </c:pt>
              </c:strCache>
            </c:strRef>
          </c:tx>
          <c:cat>
            <c:strRef>
              <c:f>'time responsible'!$A$64:$A$68</c:f>
              <c:strCache>
                <c:ptCount val="5"/>
                <c:pt idx="0">
                  <c:v>Use a volunteer </c:v>
                </c:pt>
                <c:pt idx="1">
                  <c:v>Use a paid intern</c:v>
                </c:pt>
                <c:pt idx="2">
                  <c:v>Get help from a PC</c:v>
                </c:pt>
                <c:pt idx="3">
                  <c:v>Split the territory</c:v>
                </c:pt>
                <c:pt idx="4">
                  <c:v>Find an assistant</c:v>
                </c:pt>
              </c:strCache>
            </c:strRef>
          </c:cat>
          <c:val>
            <c:numRef>
              <c:f>'time responsible'!$C$64:$C$68</c:f>
              <c:numCache>
                <c:formatCode>General</c:formatCode>
                <c:ptCount val="5"/>
                <c:pt idx="0">
                  <c:v>18</c:v>
                </c:pt>
                <c:pt idx="1">
                  <c:v>21</c:v>
                </c:pt>
                <c:pt idx="2">
                  <c:v>25</c:v>
                </c:pt>
                <c:pt idx="3">
                  <c:v>17</c:v>
                </c:pt>
                <c:pt idx="4">
                  <c:v>21</c:v>
                </c:pt>
              </c:numCache>
            </c:numRef>
          </c:val>
        </c:ser>
        <c:ser>
          <c:idx val="2"/>
          <c:order val="2"/>
          <c:tx>
            <c:strRef>
              <c:f>'time responsible'!$D$63</c:f>
              <c:strCache>
                <c:ptCount val="1"/>
                <c:pt idx="0">
                  <c:v>Yes</c:v>
                </c:pt>
              </c:strCache>
            </c:strRef>
          </c:tx>
          <c:cat>
            <c:strRef>
              <c:f>'time responsible'!$A$64:$A$68</c:f>
              <c:strCache>
                <c:ptCount val="5"/>
                <c:pt idx="0">
                  <c:v>Use a volunteer </c:v>
                </c:pt>
                <c:pt idx="1">
                  <c:v>Use a paid intern</c:v>
                </c:pt>
                <c:pt idx="2">
                  <c:v>Get help from a PC</c:v>
                </c:pt>
                <c:pt idx="3">
                  <c:v>Split the territory</c:v>
                </c:pt>
                <c:pt idx="4">
                  <c:v>Find an assistant</c:v>
                </c:pt>
              </c:strCache>
            </c:strRef>
          </c:cat>
          <c:val>
            <c:numRef>
              <c:f>'time responsible'!$D$64:$D$68</c:f>
              <c:numCache>
                <c:formatCode>General</c:formatCode>
                <c:ptCount val="5"/>
                <c:pt idx="0">
                  <c:v>29</c:v>
                </c:pt>
                <c:pt idx="1">
                  <c:v>5</c:v>
                </c:pt>
                <c:pt idx="2">
                  <c:v>20</c:v>
                </c:pt>
                <c:pt idx="3">
                  <c:v>10</c:v>
                </c:pt>
                <c:pt idx="4">
                  <c:v>23</c:v>
                </c:pt>
              </c:numCache>
            </c:numRef>
          </c:val>
        </c:ser>
        <c:axId val="53125888"/>
        <c:axId val="53127424"/>
      </c:barChart>
      <c:catAx>
        <c:axId val="53125888"/>
        <c:scaling>
          <c:orientation val="minMax"/>
        </c:scaling>
        <c:axPos val="l"/>
        <c:tickLblPos val="nextTo"/>
        <c:crossAx val="53127424"/>
        <c:crosses val="autoZero"/>
        <c:auto val="1"/>
        <c:lblAlgn val="ctr"/>
        <c:lblOffset val="100"/>
      </c:catAx>
      <c:valAx>
        <c:axId val="53127424"/>
        <c:scaling>
          <c:orientation val="minMax"/>
        </c:scaling>
        <c:axPos val="b"/>
        <c:majorGridlines/>
        <c:numFmt formatCode="General" sourceLinked="1"/>
        <c:tickLblPos val="nextTo"/>
        <c:crossAx val="53125888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cat>
            <c:strRef>
              <c:f>Sheet4!$A$29:$A$38</c:f>
              <c:strCache>
                <c:ptCount val="10"/>
                <c:pt idx="0">
                  <c:v>Other</c:v>
                </c:pt>
                <c:pt idx="1">
                  <c:v>Have never attended</c:v>
                </c:pt>
                <c:pt idx="2">
                  <c:v>Too busy to bother attending</c:v>
                </c:pt>
                <c:pt idx="3">
                  <c:v>Would attend if it were nearer</c:v>
                </c:pt>
                <c:pt idx="4">
                  <c:v>Too long a drive</c:v>
                </c:pt>
                <c:pt idx="5">
                  <c:v>Conflict on 1st Thursdays of even months</c:v>
                </c:pt>
                <c:pt idx="6">
                  <c:v>Did not know that I should attend</c:v>
                </c:pt>
                <c:pt idx="7">
                  <c:v>Keep informed with what the Trail Conference is doing</c:v>
                </c:pt>
                <c:pt idx="8">
                  <c:v>Network with my peers</c:v>
                </c:pt>
                <c:pt idx="9">
                  <c:v>Obtain trail change approvals</c:v>
                </c:pt>
              </c:strCache>
            </c:strRef>
          </c:cat>
          <c:val>
            <c:numRef>
              <c:f>Sheet4!$B$29:$B$38</c:f>
              <c:numCache>
                <c:formatCode>General</c:formatCode>
                <c:ptCount val="10"/>
                <c:pt idx="0">
                  <c:v>9</c:v>
                </c:pt>
                <c:pt idx="1">
                  <c:v>6</c:v>
                </c:pt>
                <c:pt idx="2">
                  <c:v>3</c:v>
                </c:pt>
                <c:pt idx="3">
                  <c:v>11</c:v>
                </c:pt>
                <c:pt idx="4">
                  <c:v>14</c:v>
                </c:pt>
                <c:pt idx="5">
                  <c:v>5</c:v>
                </c:pt>
                <c:pt idx="6">
                  <c:v>1</c:v>
                </c:pt>
                <c:pt idx="7">
                  <c:v>32</c:v>
                </c:pt>
                <c:pt idx="8">
                  <c:v>27</c:v>
                </c:pt>
                <c:pt idx="9">
                  <c:v>26</c:v>
                </c:pt>
              </c:numCache>
            </c:numRef>
          </c:val>
        </c:ser>
        <c:axId val="47613440"/>
        <c:axId val="47614976"/>
      </c:barChart>
      <c:catAx>
        <c:axId val="47613440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47614976"/>
        <c:crosses val="autoZero"/>
        <c:auto val="1"/>
        <c:lblAlgn val="ctr"/>
        <c:lblOffset val="100"/>
      </c:catAx>
      <c:valAx>
        <c:axId val="47614976"/>
        <c:scaling>
          <c:orientation val="minMax"/>
        </c:scaling>
        <c:axPos val="b"/>
        <c:majorGridlines/>
        <c:numFmt formatCode="General" sourceLinked="1"/>
        <c:tickLblPos val="nextTo"/>
        <c:crossAx val="4761344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cat>
            <c:strRef>
              <c:f>Sheet6!$A$1:$A$6</c:f>
              <c:strCache>
                <c:ptCount val="6"/>
                <c:pt idx="0">
                  <c:v>Other</c:v>
                </c:pt>
                <c:pt idx="1">
                  <c:v>I don't think meetings are necessary</c:v>
                </c:pt>
                <c:pt idx="2">
                  <c:v>At a special budget meeting</c:v>
                </c:pt>
                <c:pt idx="3">
                  <c:v>As necessary, but at least once a year</c:v>
                </c:pt>
                <c:pt idx="4">
                  <c:v>At least once a year without partners</c:v>
                </c:pt>
                <c:pt idx="5">
                  <c:v>At least once a year with partners</c:v>
                </c:pt>
              </c:strCache>
            </c:strRef>
          </c:cat>
          <c:val>
            <c:numRef>
              <c:f>Sheet6!$B$1:$B$6</c:f>
              <c:numCache>
                <c:formatCode>General</c:formatCode>
                <c:ptCount val="6"/>
                <c:pt idx="0">
                  <c:v>8</c:v>
                </c:pt>
                <c:pt idx="1">
                  <c:v>1</c:v>
                </c:pt>
                <c:pt idx="2">
                  <c:v>4</c:v>
                </c:pt>
                <c:pt idx="3">
                  <c:v>43</c:v>
                </c:pt>
                <c:pt idx="4">
                  <c:v>10</c:v>
                </c:pt>
                <c:pt idx="5">
                  <c:v>14</c:v>
                </c:pt>
              </c:numCache>
            </c:numRef>
          </c:val>
        </c:ser>
        <c:axId val="47634688"/>
        <c:axId val="49676288"/>
      </c:barChart>
      <c:catAx>
        <c:axId val="47634688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49676288"/>
        <c:crosses val="autoZero"/>
        <c:auto val="1"/>
        <c:lblAlgn val="ctr"/>
        <c:lblOffset val="100"/>
      </c:catAx>
      <c:valAx>
        <c:axId val="49676288"/>
        <c:scaling>
          <c:orientation val="minMax"/>
        </c:scaling>
        <c:axPos val="b"/>
        <c:majorGridlines/>
        <c:numFmt formatCode="General" sourceLinked="1"/>
        <c:tickLblPos val="nextTo"/>
        <c:crossAx val="4763468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51487255459046999"/>
          <c:y val="3.0054644808743192E-2"/>
          <c:w val="0.45752009091647111"/>
          <c:h val="0.90149821436254962"/>
        </c:manualLayout>
      </c:layout>
      <c:barChart>
        <c:barDir val="bar"/>
        <c:grouping val="clustered"/>
        <c:ser>
          <c:idx val="0"/>
          <c:order val="0"/>
          <c:cat>
            <c:strRef>
              <c:f>Sheet4!$A$1:$A$7</c:f>
              <c:strCache>
                <c:ptCount val="7"/>
                <c:pt idx="0">
                  <c:v>Other</c:v>
                </c:pt>
                <c:pt idx="1">
                  <c:v>No problems</c:v>
                </c:pt>
                <c:pt idx="2">
                  <c:v>Being made aware of, and included in, plans discussed by staff</c:v>
                </c:pt>
                <c:pt idx="3">
                  <c:v>Making commitments without prior discussion</c:v>
                </c:pt>
                <c:pt idx="4">
                  <c:v>Grants applied for without prior knowledge</c:v>
                </c:pt>
                <c:pt idx="5">
                  <c:v>Work done without prior coordination</c:v>
                </c:pt>
                <c:pt idx="6">
                  <c:v>Priorities set without discussion</c:v>
                </c:pt>
              </c:strCache>
            </c:strRef>
          </c:cat>
          <c:val>
            <c:numRef>
              <c:f>Sheet4!$B$1:$B$7</c:f>
              <c:numCache>
                <c:formatCode>General</c:formatCode>
                <c:ptCount val="7"/>
                <c:pt idx="0">
                  <c:v>6</c:v>
                </c:pt>
                <c:pt idx="1">
                  <c:v>20</c:v>
                </c:pt>
                <c:pt idx="2">
                  <c:v>17</c:v>
                </c:pt>
                <c:pt idx="3">
                  <c:v>7</c:v>
                </c:pt>
                <c:pt idx="4">
                  <c:v>10</c:v>
                </c:pt>
                <c:pt idx="5">
                  <c:v>13</c:v>
                </c:pt>
                <c:pt idx="6">
                  <c:v>12</c:v>
                </c:pt>
              </c:numCache>
            </c:numRef>
          </c:val>
        </c:ser>
        <c:axId val="49699840"/>
        <c:axId val="49701632"/>
      </c:barChart>
      <c:catAx>
        <c:axId val="49699840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49701632"/>
        <c:crosses val="autoZero"/>
        <c:auto val="1"/>
        <c:lblAlgn val="ctr"/>
        <c:lblOffset val="100"/>
      </c:catAx>
      <c:valAx>
        <c:axId val="49701632"/>
        <c:scaling>
          <c:orientation val="minMax"/>
        </c:scaling>
        <c:axPos val="b"/>
        <c:majorGridlines/>
        <c:numFmt formatCode="General" sourceLinked="1"/>
        <c:tickLblPos val="nextTo"/>
        <c:crossAx val="49699840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'means of comm. '!$C$56</c:f>
              <c:strCache>
                <c:ptCount val="1"/>
                <c:pt idx="0">
                  <c:v>Meetings</c:v>
                </c:pt>
              </c:strCache>
            </c:strRef>
          </c:tx>
          <c:cat>
            <c:strRef>
              <c:f>'means of comm. '!$B$57:$B$62</c:f>
              <c:strCache>
                <c:ptCount val="6"/>
                <c:pt idx="0">
                  <c:v>Elected officials</c:v>
                </c:pt>
                <c:pt idx="1">
                  <c:v>Partners</c:v>
                </c:pt>
                <c:pt idx="2">
                  <c:v>Office staff </c:v>
                </c:pt>
                <c:pt idx="3">
                  <c:v>Other trail leaders</c:v>
                </c:pt>
                <c:pt idx="4">
                  <c:v>Trail crew</c:v>
                </c:pt>
                <c:pt idx="5">
                  <c:v>Maintainers</c:v>
                </c:pt>
              </c:strCache>
            </c:strRef>
          </c:cat>
          <c:val>
            <c:numRef>
              <c:f>'means of comm. '!$C$57:$C$62</c:f>
              <c:numCache>
                <c:formatCode>General</c:formatCode>
                <c:ptCount val="6"/>
                <c:pt idx="0">
                  <c:v>8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'means of comm. '!$D$56</c:f>
              <c:strCache>
                <c:ptCount val="1"/>
                <c:pt idx="0">
                  <c:v>Face to face</c:v>
                </c:pt>
              </c:strCache>
            </c:strRef>
          </c:tx>
          <c:cat>
            <c:strRef>
              <c:f>'means of comm. '!$B$57:$B$62</c:f>
              <c:strCache>
                <c:ptCount val="6"/>
                <c:pt idx="0">
                  <c:v>Elected officials</c:v>
                </c:pt>
                <c:pt idx="1">
                  <c:v>Partners</c:v>
                </c:pt>
                <c:pt idx="2">
                  <c:v>Office staff </c:v>
                </c:pt>
                <c:pt idx="3">
                  <c:v>Other trail leaders</c:v>
                </c:pt>
                <c:pt idx="4">
                  <c:v>Trail crew</c:v>
                </c:pt>
                <c:pt idx="5">
                  <c:v>Maintainers</c:v>
                </c:pt>
              </c:strCache>
            </c:strRef>
          </c:cat>
          <c:val>
            <c:numRef>
              <c:f>'means of comm. '!$D$57:$D$62</c:f>
              <c:numCache>
                <c:formatCode>General</c:formatCode>
                <c:ptCount val="6"/>
                <c:pt idx="0">
                  <c:v>9</c:v>
                </c:pt>
                <c:pt idx="1">
                  <c:v>12</c:v>
                </c:pt>
                <c:pt idx="2">
                  <c:v>11</c:v>
                </c:pt>
                <c:pt idx="3">
                  <c:v>7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'means of comm. '!$E$56</c:f>
              <c:strCache>
                <c:ptCount val="1"/>
                <c:pt idx="0">
                  <c:v>Mailing list</c:v>
                </c:pt>
              </c:strCache>
            </c:strRef>
          </c:tx>
          <c:cat>
            <c:strRef>
              <c:f>'means of comm. '!$B$57:$B$62</c:f>
              <c:strCache>
                <c:ptCount val="6"/>
                <c:pt idx="0">
                  <c:v>Elected officials</c:v>
                </c:pt>
                <c:pt idx="1">
                  <c:v>Partners</c:v>
                </c:pt>
                <c:pt idx="2">
                  <c:v>Office staff </c:v>
                </c:pt>
                <c:pt idx="3">
                  <c:v>Other trail leaders</c:v>
                </c:pt>
                <c:pt idx="4">
                  <c:v>Trail crew</c:v>
                </c:pt>
                <c:pt idx="5">
                  <c:v>Maintainers</c:v>
                </c:pt>
              </c:strCache>
            </c:strRef>
          </c:cat>
          <c:val>
            <c:numRef>
              <c:f>'means of comm. '!$E$57:$E$62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'means of comm. '!$F$56</c:f>
              <c:strCache>
                <c:ptCount val="1"/>
                <c:pt idx="0">
                  <c:v>Phone call</c:v>
                </c:pt>
              </c:strCache>
            </c:strRef>
          </c:tx>
          <c:cat>
            <c:strRef>
              <c:f>'means of comm. '!$B$57:$B$62</c:f>
              <c:strCache>
                <c:ptCount val="6"/>
                <c:pt idx="0">
                  <c:v>Elected officials</c:v>
                </c:pt>
                <c:pt idx="1">
                  <c:v>Partners</c:v>
                </c:pt>
                <c:pt idx="2">
                  <c:v>Office staff </c:v>
                </c:pt>
                <c:pt idx="3">
                  <c:v>Other trail leaders</c:v>
                </c:pt>
                <c:pt idx="4">
                  <c:v>Trail crew</c:v>
                </c:pt>
                <c:pt idx="5">
                  <c:v>Maintainers</c:v>
                </c:pt>
              </c:strCache>
            </c:strRef>
          </c:cat>
          <c:val>
            <c:numRef>
              <c:f>'means of comm. '!$F$57:$F$62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10</c:v>
                </c:pt>
                <c:pt idx="3">
                  <c:v>6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ser>
          <c:idx val="4"/>
          <c:order val="4"/>
          <c:tx>
            <c:strRef>
              <c:f>'means of comm. '!$G$56</c:f>
              <c:strCache>
                <c:ptCount val="1"/>
                <c:pt idx="0">
                  <c:v>E-mail</c:v>
                </c:pt>
              </c:strCache>
            </c:strRef>
          </c:tx>
          <c:cat>
            <c:strRef>
              <c:f>'means of comm. '!$B$57:$B$62</c:f>
              <c:strCache>
                <c:ptCount val="6"/>
                <c:pt idx="0">
                  <c:v>Elected officials</c:v>
                </c:pt>
                <c:pt idx="1">
                  <c:v>Partners</c:v>
                </c:pt>
                <c:pt idx="2">
                  <c:v>Office staff </c:v>
                </c:pt>
                <c:pt idx="3">
                  <c:v>Other trail leaders</c:v>
                </c:pt>
                <c:pt idx="4">
                  <c:v>Trail crew</c:v>
                </c:pt>
                <c:pt idx="5">
                  <c:v>Maintainers</c:v>
                </c:pt>
              </c:strCache>
            </c:strRef>
          </c:cat>
          <c:val>
            <c:numRef>
              <c:f>'means of comm. '!$G$57:$G$62</c:f>
              <c:numCache>
                <c:formatCode>General</c:formatCode>
                <c:ptCount val="6"/>
                <c:pt idx="0">
                  <c:v>27</c:v>
                </c:pt>
                <c:pt idx="1">
                  <c:v>25</c:v>
                </c:pt>
                <c:pt idx="2">
                  <c:v>30</c:v>
                </c:pt>
                <c:pt idx="3">
                  <c:v>37</c:v>
                </c:pt>
                <c:pt idx="4">
                  <c:v>46</c:v>
                </c:pt>
                <c:pt idx="5">
                  <c:v>50</c:v>
                </c:pt>
              </c:numCache>
            </c:numRef>
          </c:val>
        </c:ser>
        <c:axId val="51450624"/>
        <c:axId val="49732608"/>
      </c:barChart>
      <c:valAx>
        <c:axId val="49732608"/>
        <c:scaling>
          <c:orientation val="minMax"/>
        </c:scaling>
        <c:axPos val="b"/>
        <c:majorGridlines/>
        <c:numFmt formatCode="General" sourceLinked="1"/>
        <c:tickLblPos val="nextTo"/>
        <c:crossAx val="51450624"/>
        <c:crosses val="autoZero"/>
        <c:crossBetween val="between"/>
      </c:valAx>
      <c:catAx>
        <c:axId val="51450624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49732608"/>
        <c:crosses val="autoZero"/>
        <c:auto val="1"/>
        <c:lblAlgn val="ctr"/>
        <c:lblOffset val="100"/>
      </c:catAx>
    </c:plotArea>
    <c:legend>
      <c:legendPos val="r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cat>
            <c:strRef>
              <c:f>SMS!$F$50:$F$54</c:f>
              <c:strCache>
                <c:ptCount val="5"/>
                <c:pt idx="0">
                  <c:v>The current SMS is adequate</c:v>
                </c:pt>
                <c:pt idx="1">
                  <c:v>I need a new SMS shortly after I submit updates to it </c:v>
                </c:pt>
                <c:pt idx="2">
                  <c:v>I wish this information was available online </c:v>
                </c:pt>
                <c:pt idx="3">
                  <c:v>The available information is incomplete </c:v>
                </c:pt>
                <c:pt idx="4">
                  <c:v>The available information is frequently wrong and I have to try multiple times to get it corrected</c:v>
                </c:pt>
              </c:strCache>
            </c:strRef>
          </c:cat>
          <c:val>
            <c:numRef>
              <c:f>SMS!$G$50:$G$54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cat>
            <c:strRef>
              <c:f>SMS!$F$50:$F$54</c:f>
              <c:strCache>
                <c:ptCount val="5"/>
                <c:pt idx="0">
                  <c:v>The current SMS is adequate</c:v>
                </c:pt>
                <c:pt idx="1">
                  <c:v>I need a new SMS shortly after I submit updates to it </c:v>
                </c:pt>
                <c:pt idx="2">
                  <c:v>I wish this information was available online </c:v>
                </c:pt>
                <c:pt idx="3">
                  <c:v>The available information is incomplete </c:v>
                </c:pt>
                <c:pt idx="4">
                  <c:v>The available information is frequently wrong and I have to try multiple times to get it corrected</c:v>
                </c:pt>
              </c:strCache>
            </c:strRef>
          </c:cat>
          <c:val>
            <c:numRef>
              <c:f>SMS!$H$50:$H$54</c:f>
              <c:numCache>
                <c:formatCode>General</c:formatCode>
                <c:ptCount val="5"/>
                <c:pt idx="0">
                  <c:v>22</c:v>
                </c:pt>
                <c:pt idx="1">
                  <c:v>13</c:v>
                </c:pt>
                <c:pt idx="2">
                  <c:v>24</c:v>
                </c:pt>
                <c:pt idx="3">
                  <c:v>6</c:v>
                </c:pt>
                <c:pt idx="4">
                  <c:v>12</c:v>
                </c:pt>
              </c:numCache>
            </c:numRef>
          </c:val>
        </c:ser>
        <c:ser>
          <c:idx val="2"/>
          <c:order val="2"/>
          <c:cat>
            <c:strRef>
              <c:f>SMS!$F$50:$F$54</c:f>
              <c:strCache>
                <c:ptCount val="5"/>
                <c:pt idx="0">
                  <c:v>The current SMS is adequate</c:v>
                </c:pt>
                <c:pt idx="1">
                  <c:v>I need a new SMS shortly after I submit updates to it </c:v>
                </c:pt>
                <c:pt idx="2">
                  <c:v>I wish this information was available online </c:v>
                </c:pt>
                <c:pt idx="3">
                  <c:v>The available information is incomplete </c:v>
                </c:pt>
                <c:pt idx="4">
                  <c:v>The available information is frequently wrong and I have to try multiple times to get it corrected</c:v>
                </c:pt>
              </c:strCache>
            </c:strRef>
          </c:cat>
          <c:val>
            <c:numRef>
              <c:f>SMS!$I$50:$I$54</c:f>
              <c:numCache>
                <c:formatCode>General</c:formatCode>
                <c:ptCount val="5"/>
              </c:numCache>
            </c:numRef>
          </c:val>
        </c:ser>
        <c:axId val="51490176"/>
        <c:axId val="51488640"/>
      </c:barChart>
      <c:valAx>
        <c:axId val="51488640"/>
        <c:scaling>
          <c:orientation val="minMax"/>
        </c:scaling>
        <c:axPos val="b"/>
        <c:majorGridlines/>
        <c:numFmt formatCode="General" sourceLinked="1"/>
        <c:tickLblPos val="nextTo"/>
        <c:crossAx val="51490176"/>
        <c:crosses val="autoZero"/>
        <c:crossBetween val="between"/>
      </c:valAx>
      <c:catAx>
        <c:axId val="51490176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51488640"/>
        <c:crosses val="autoZero"/>
        <c:auto val="1"/>
        <c:lblAlgn val="ctr"/>
        <c:lblOffset val="100"/>
      </c:cat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'TCSUP resp'!$B$58</c:f>
              <c:strCache>
                <c:ptCount val="1"/>
                <c:pt idx="0">
                  <c:v>N/A</c:v>
                </c:pt>
              </c:strCache>
            </c:strRef>
          </c:tx>
          <c:cat>
            <c:strRef>
              <c:f>'TCSUP resp'!$A$59:$A$63</c:f>
              <c:strCache>
                <c:ptCount val="5"/>
                <c:pt idx="0">
                  <c:v>Work with trail crew </c:v>
                </c:pt>
                <c:pt idx="1">
                  <c:v>Priortize projects </c:v>
                </c:pt>
                <c:pt idx="2">
                  <c:v>Eval. trail problems</c:v>
                </c:pt>
                <c:pt idx="3">
                  <c:v>Manage records </c:v>
                </c:pt>
                <c:pt idx="4">
                  <c:v>Manage volunteers </c:v>
                </c:pt>
              </c:strCache>
            </c:strRef>
          </c:cat>
          <c:val>
            <c:numRef>
              <c:f>'TCSUP resp'!$B$59:$B$63</c:f>
              <c:numCache>
                <c:formatCode>General</c:formatCode>
                <c:ptCount val="5"/>
                <c:pt idx="0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'TCSUP resp'!$C$58</c:f>
              <c:strCache>
                <c:ptCount val="1"/>
                <c:pt idx="0">
                  <c:v>No way</c:v>
                </c:pt>
              </c:strCache>
            </c:strRef>
          </c:tx>
          <c:cat>
            <c:strRef>
              <c:f>'TCSUP resp'!$A$59:$A$63</c:f>
              <c:strCache>
                <c:ptCount val="5"/>
                <c:pt idx="0">
                  <c:v>Work with trail crew </c:v>
                </c:pt>
                <c:pt idx="1">
                  <c:v>Priortize projects </c:v>
                </c:pt>
                <c:pt idx="2">
                  <c:v>Eval. trail problems</c:v>
                </c:pt>
                <c:pt idx="3">
                  <c:v>Manage records </c:v>
                </c:pt>
                <c:pt idx="4">
                  <c:v>Manage volunteers </c:v>
                </c:pt>
              </c:strCache>
            </c:strRef>
          </c:cat>
          <c:val>
            <c:numRef>
              <c:f>'TCSUP resp'!$C$59:$C$63</c:f>
              <c:numCache>
                <c:formatCode>General</c:formatCode>
                <c:ptCount val="5"/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'TCSUP resp'!$D$58</c:f>
              <c:strCache>
                <c:ptCount val="1"/>
                <c:pt idx="0">
                  <c:v>Not comfortable</c:v>
                </c:pt>
              </c:strCache>
            </c:strRef>
          </c:tx>
          <c:cat>
            <c:strRef>
              <c:f>'TCSUP resp'!$A$59:$A$63</c:f>
              <c:strCache>
                <c:ptCount val="5"/>
                <c:pt idx="0">
                  <c:v>Work with trail crew </c:v>
                </c:pt>
                <c:pt idx="1">
                  <c:v>Priortize projects </c:v>
                </c:pt>
                <c:pt idx="2">
                  <c:v>Eval. trail problems</c:v>
                </c:pt>
                <c:pt idx="3">
                  <c:v>Manage records </c:v>
                </c:pt>
                <c:pt idx="4">
                  <c:v>Manage volunteers </c:v>
                </c:pt>
              </c:strCache>
            </c:strRef>
          </c:cat>
          <c:val>
            <c:numRef>
              <c:f>'TCSUP resp'!$D$59:$D$63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3"/>
          <c:order val="3"/>
          <c:tx>
            <c:strRef>
              <c:f>'TCSUP resp'!$E$58</c:f>
              <c:strCache>
                <c:ptCount val="1"/>
                <c:pt idx="0">
                  <c:v>Need some help</c:v>
                </c:pt>
              </c:strCache>
            </c:strRef>
          </c:tx>
          <c:cat>
            <c:strRef>
              <c:f>'TCSUP resp'!$A$59:$A$63</c:f>
              <c:strCache>
                <c:ptCount val="5"/>
                <c:pt idx="0">
                  <c:v>Work with trail crew </c:v>
                </c:pt>
                <c:pt idx="1">
                  <c:v>Priortize projects </c:v>
                </c:pt>
                <c:pt idx="2">
                  <c:v>Eval. trail problems</c:v>
                </c:pt>
                <c:pt idx="3">
                  <c:v>Manage records </c:v>
                </c:pt>
                <c:pt idx="4">
                  <c:v>Manage volunteers </c:v>
                </c:pt>
              </c:strCache>
            </c:strRef>
          </c:cat>
          <c:val>
            <c:numRef>
              <c:f>'TCSUP resp'!$E$59:$E$63</c:f>
              <c:numCache>
                <c:formatCode>General</c:formatCode>
                <c:ptCount val="5"/>
                <c:pt idx="0">
                  <c:v>4</c:v>
                </c:pt>
                <c:pt idx="1">
                  <c:v>11</c:v>
                </c:pt>
                <c:pt idx="2">
                  <c:v>7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ser>
          <c:idx val="4"/>
          <c:order val="4"/>
          <c:tx>
            <c:strRef>
              <c:f>'TCSUP resp'!$F$58</c:f>
              <c:strCache>
                <c:ptCount val="1"/>
                <c:pt idx="0">
                  <c:v>Comfortable</c:v>
                </c:pt>
              </c:strCache>
            </c:strRef>
          </c:tx>
          <c:cat>
            <c:strRef>
              <c:f>'TCSUP resp'!$A$59:$A$63</c:f>
              <c:strCache>
                <c:ptCount val="5"/>
                <c:pt idx="0">
                  <c:v>Work with trail crew </c:v>
                </c:pt>
                <c:pt idx="1">
                  <c:v>Priortize projects </c:v>
                </c:pt>
                <c:pt idx="2">
                  <c:v>Eval. trail problems</c:v>
                </c:pt>
                <c:pt idx="3">
                  <c:v>Manage records </c:v>
                </c:pt>
                <c:pt idx="4">
                  <c:v>Manage volunteers </c:v>
                </c:pt>
              </c:strCache>
            </c:strRef>
          </c:cat>
          <c:val>
            <c:numRef>
              <c:f>'TCSUP resp'!$F$59:$F$63</c:f>
              <c:numCache>
                <c:formatCode>General</c:formatCode>
                <c:ptCount val="5"/>
                <c:pt idx="0">
                  <c:v>32</c:v>
                </c:pt>
                <c:pt idx="1">
                  <c:v>29</c:v>
                </c:pt>
                <c:pt idx="2">
                  <c:v>31</c:v>
                </c:pt>
                <c:pt idx="3">
                  <c:v>34</c:v>
                </c:pt>
                <c:pt idx="4">
                  <c:v>37</c:v>
                </c:pt>
              </c:numCache>
            </c:numRef>
          </c:val>
        </c:ser>
        <c:axId val="51542272"/>
        <c:axId val="51552256"/>
      </c:barChart>
      <c:catAx>
        <c:axId val="51542272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1552256"/>
        <c:crosses val="autoZero"/>
        <c:auto val="1"/>
        <c:lblAlgn val="ctr"/>
        <c:lblOffset val="100"/>
      </c:catAx>
      <c:valAx>
        <c:axId val="51552256"/>
        <c:scaling>
          <c:orientation val="minMax"/>
        </c:scaling>
        <c:axPos val="b"/>
        <c:majorGridlines/>
        <c:numFmt formatCode="General" sourceLinked="1"/>
        <c:tickLblPos val="nextTo"/>
        <c:crossAx val="51542272"/>
        <c:crosses val="autoZero"/>
        <c:crossBetween val="between"/>
      </c:valAx>
    </c:plotArea>
    <c:legend>
      <c:legendPos val="r"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tx>
            <c:strRef>
              <c:f>'TCSUP resp'!$B$52</c:f>
              <c:strCache>
                <c:ptCount val="1"/>
                <c:pt idx="0">
                  <c:v>N/A</c:v>
                </c:pt>
              </c:strCache>
            </c:strRef>
          </c:tx>
          <c:cat>
            <c:strRef>
              <c:f>'TCSUP resp'!$A$53:$A$56</c:f>
              <c:strCache>
                <c:ptCount val="4"/>
                <c:pt idx="0">
                  <c:v>Holding a regional meeting</c:v>
                </c:pt>
                <c:pt idx="1">
                  <c:v>Write MOU </c:v>
                </c:pt>
                <c:pt idx="2">
                  <c:v>Apply for a grant </c:v>
                </c:pt>
                <c:pt idx="3">
                  <c:v>Prepare budget </c:v>
                </c:pt>
              </c:strCache>
            </c:strRef>
          </c:cat>
          <c:val>
            <c:numRef>
              <c:f>'TCSUP resp'!$B$53:$B$56</c:f>
              <c:numCache>
                <c:formatCode>General</c:formatCode>
                <c:ptCount val="4"/>
                <c:pt idx="0">
                  <c:v>14</c:v>
                </c:pt>
                <c:pt idx="1">
                  <c:v>15</c:v>
                </c:pt>
                <c:pt idx="2">
                  <c:v>17</c:v>
                </c:pt>
                <c:pt idx="3">
                  <c:v>16</c:v>
                </c:pt>
              </c:numCache>
            </c:numRef>
          </c:val>
        </c:ser>
        <c:ser>
          <c:idx val="1"/>
          <c:order val="1"/>
          <c:tx>
            <c:strRef>
              <c:f>'TCSUP resp'!$C$52</c:f>
              <c:strCache>
                <c:ptCount val="1"/>
                <c:pt idx="0">
                  <c:v>No way</c:v>
                </c:pt>
              </c:strCache>
            </c:strRef>
          </c:tx>
          <c:cat>
            <c:strRef>
              <c:f>'TCSUP resp'!$A$53:$A$56</c:f>
              <c:strCache>
                <c:ptCount val="4"/>
                <c:pt idx="0">
                  <c:v>Holding a regional meeting</c:v>
                </c:pt>
                <c:pt idx="1">
                  <c:v>Write MOU </c:v>
                </c:pt>
                <c:pt idx="2">
                  <c:v>Apply for a grant </c:v>
                </c:pt>
                <c:pt idx="3">
                  <c:v>Prepare budget </c:v>
                </c:pt>
              </c:strCache>
            </c:strRef>
          </c:cat>
          <c:val>
            <c:numRef>
              <c:f>'TCSUP resp'!$C$53:$C$56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'TCSUP resp'!$D$52</c:f>
              <c:strCache>
                <c:ptCount val="1"/>
                <c:pt idx="0">
                  <c:v>Not comfortable</c:v>
                </c:pt>
              </c:strCache>
            </c:strRef>
          </c:tx>
          <c:cat>
            <c:strRef>
              <c:f>'TCSUP resp'!$A$53:$A$56</c:f>
              <c:strCache>
                <c:ptCount val="4"/>
                <c:pt idx="0">
                  <c:v>Holding a regional meeting</c:v>
                </c:pt>
                <c:pt idx="1">
                  <c:v>Write MOU </c:v>
                </c:pt>
                <c:pt idx="2">
                  <c:v>Apply for a grant </c:v>
                </c:pt>
                <c:pt idx="3">
                  <c:v>Prepare budget </c:v>
                </c:pt>
              </c:strCache>
            </c:strRef>
          </c:cat>
          <c:val>
            <c:numRef>
              <c:f>'TCSUP resp'!$D$53:$D$56</c:f>
              <c:numCache>
                <c:formatCode>General</c:formatCode>
                <c:ptCount val="4"/>
                <c:pt idx="0">
                  <c:v>6</c:v>
                </c:pt>
                <c:pt idx="1">
                  <c:v>3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'TCSUP resp'!$E$52</c:f>
              <c:strCache>
                <c:ptCount val="1"/>
                <c:pt idx="0">
                  <c:v>Need some help</c:v>
                </c:pt>
              </c:strCache>
            </c:strRef>
          </c:tx>
          <c:cat>
            <c:strRef>
              <c:f>'TCSUP resp'!$A$53:$A$56</c:f>
              <c:strCache>
                <c:ptCount val="4"/>
                <c:pt idx="0">
                  <c:v>Holding a regional meeting</c:v>
                </c:pt>
                <c:pt idx="1">
                  <c:v>Write MOU </c:v>
                </c:pt>
                <c:pt idx="2">
                  <c:v>Apply for a grant </c:v>
                </c:pt>
                <c:pt idx="3">
                  <c:v>Prepare budget </c:v>
                </c:pt>
              </c:strCache>
            </c:strRef>
          </c:cat>
          <c:val>
            <c:numRef>
              <c:f>'TCSUP resp'!$E$53:$E$56</c:f>
              <c:numCache>
                <c:formatCode>General</c:formatCode>
                <c:ptCount val="4"/>
                <c:pt idx="0">
                  <c:v>9</c:v>
                </c:pt>
                <c:pt idx="1">
                  <c:v>11</c:v>
                </c:pt>
                <c:pt idx="2">
                  <c:v>11</c:v>
                </c:pt>
                <c:pt idx="3">
                  <c:v>7</c:v>
                </c:pt>
              </c:numCache>
            </c:numRef>
          </c:val>
        </c:ser>
        <c:ser>
          <c:idx val="4"/>
          <c:order val="4"/>
          <c:tx>
            <c:strRef>
              <c:f>'TCSUP resp'!$F$52</c:f>
              <c:strCache>
                <c:ptCount val="1"/>
                <c:pt idx="0">
                  <c:v>Comfortable</c:v>
                </c:pt>
              </c:strCache>
            </c:strRef>
          </c:tx>
          <c:cat>
            <c:strRef>
              <c:f>'TCSUP resp'!$A$53:$A$56</c:f>
              <c:strCache>
                <c:ptCount val="4"/>
                <c:pt idx="0">
                  <c:v>Holding a regional meeting</c:v>
                </c:pt>
                <c:pt idx="1">
                  <c:v>Write MOU </c:v>
                </c:pt>
                <c:pt idx="2">
                  <c:v>Apply for a grant </c:v>
                </c:pt>
                <c:pt idx="3">
                  <c:v>Prepare budget </c:v>
                </c:pt>
              </c:strCache>
            </c:strRef>
          </c:cat>
          <c:val>
            <c:numRef>
              <c:f>'TCSUP resp'!$F$53:$F$56</c:f>
              <c:numCache>
                <c:formatCode>General</c:formatCode>
                <c:ptCount val="4"/>
                <c:pt idx="0">
                  <c:v>8</c:v>
                </c:pt>
                <c:pt idx="1">
                  <c:v>7</c:v>
                </c:pt>
                <c:pt idx="2">
                  <c:v>6</c:v>
                </c:pt>
                <c:pt idx="3">
                  <c:v>13</c:v>
                </c:pt>
              </c:numCache>
            </c:numRef>
          </c:val>
        </c:ser>
        <c:axId val="51595904"/>
        <c:axId val="51601792"/>
      </c:barChart>
      <c:catAx>
        <c:axId val="51595904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1601792"/>
        <c:crosses val="autoZero"/>
        <c:auto val="1"/>
        <c:lblAlgn val="ctr"/>
        <c:lblOffset val="100"/>
      </c:catAx>
      <c:valAx>
        <c:axId val="51601792"/>
        <c:scaling>
          <c:orientation val="minMax"/>
        </c:scaling>
        <c:axPos val="b"/>
        <c:majorGridlines/>
        <c:numFmt formatCode="General" sourceLinked="1"/>
        <c:tickLblPos val="nextTo"/>
        <c:crossAx val="51595904"/>
        <c:crosses val="autoZero"/>
        <c:crossBetween val="between"/>
      </c:valAx>
    </c:plotArea>
    <c:legend>
      <c:legendPos val="r"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Enhancements!$B$57</c:f>
              <c:strCache>
                <c:ptCount val="1"/>
                <c:pt idx="0">
                  <c:v>No Thanks</c:v>
                </c:pt>
              </c:strCache>
            </c:strRef>
          </c:tx>
          <c:cat>
            <c:strRef>
              <c:f>Enhancements!$A$58:$A$67</c:f>
              <c:strCache>
                <c:ptCount val="10"/>
                <c:pt idx="0">
                  <c:v>Revise TMG</c:v>
                </c:pt>
                <c:pt idx="1">
                  <c:v>Invasives</c:v>
                </c:pt>
                <c:pt idx="2">
                  <c:v>Meet with elected officials</c:v>
                </c:pt>
                <c:pt idx="3">
                  <c:v>Conduct assessment</c:v>
                </c:pt>
                <c:pt idx="4">
                  <c:v>Assist sawyer</c:v>
                </c:pt>
                <c:pt idx="5">
                  <c:v>Chainsaw</c:v>
                </c:pt>
                <c:pt idx="6">
                  <c:v>Present workshop</c:v>
                </c:pt>
                <c:pt idx="7">
                  <c:v>Run trail crew</c:v>
                </c:pt>
                <c:pt idx="8">
                  <c:v>Sit at outreach table</c:v>
                </c:pt>
                <c:pt idx="9">
                  <c:v>Interact with partners</c:v>
                </c:pt>
              </c:strCache>
            </c:strRef>
          </c:cat>
          <c:val>
            <c:numRef>
              <c:f>Enhancements!$B$58:$B$67</c:f>
              <c:numCache>
                <c:formatCode>General</c:formatCode>
                <c:ptCount val="10"/>
                <c:pt idx="0">
                  <c:v>18</c:v>
                </c:pt>
                <c:pt idx="1">
                  <c:v>24</c:v>
                </c:pt>
                <c:pt idx="2">
                  <c:v>11</c:v>
                </c:pt>
                <c:pt idx="3">
                  <c:v>3</c:v>
                </c:pt>
                <c:pt idx="4">
                  <c:v>8</c:v>
                </c:pt>
                <c:pt idx="5">
                  <c:v>20</c:v>
                </c:pt>
                <c:pt idx="6">
                  <c:v>12</c:v>
                </c:pt>
                <c:pt idx="7">
                  <c:v>14</c:v>
                </c:pt>
                <c:pt idx="8">
                  <c:v>5</c:v>
                </c:pt>
                <c:pt idx="9">
                  <c:v>18</c:v>
                </c:pt>
              </c:numCache>
            </c:numRef>
          </c:val>
        </c:ser>
        <c:ser>
          <c:idx val="1"/>
          <c:order val="1"/>
          <c:tx>
            <c:strRef>
              <c:f>Enhancements!$C$57</c:f>
              <c:strCache>
                <c:ptCount val="1"/>
                <c:pt idx="0">
                  <c:v>Willing to help</c:v>
                </c:pt>
              </c:strCache>
            </c:strRef>
          </c:tx>
          <c:cat>
            <c:strRef>
              <c:f>Enhancements!$A$58:$A$67</c:f>
              <c:strCache>
                <c:ptCount val="10"/>
                <c:pt idx="0">
                  <c:v>Revise TMG</c:v>
                </c:pt>
                <c:pt idx="1">
                  <c:v>Invasives</c:v>
                </c:pt>
                <c:pt idx="2">
                  <c:v>Meet with elected officials</c:v>
                </c:pt>
                <c:pt idx="3">
                  <c:v>Conduct assessment</c:v>
                </c:pt>
                <c:pt idx="4">
                  <c:v>Assist sawyer</c:v>
                </c:pt>
                <c:pt idx="5">
                  <c:v>Chainsaw</c:v>
                </c:pt>
                <c:pt idx="6">
                  <c:v>Present workshop</c:v>
                </c:pt>
                <c:pt idx="7">
                  <c:v>Run trail crew</c:v>
                </c:pt>
                <c:pt idx="8">
                  <c:v>Sit at outreach table</c:v>
                </c:pt>
                <c:pt idx="9">
                  <c:v>Interact with partners</c:v>
                </c:pt>
              </c:strCache>
            </c:strRef>
          </c:cat>
          <c:val>
            <c:numRef>
              <c:f>Enhancements!$C$58:$C$67</c:f>
              <c:numCache>
                <c:formatCode>General</c:formatCode>
                <c:ptCount val="10"/>
                <c:pt idx="0">
                  <c:v>14</c:v>
                </c:pt>
                <c:pt idx="1">
                  <c:v>11</c:v>
                </c:pt>
                <c:pt idx="2">
                  <c:v>15</c:v>
                </c:pt>
                <c:pt idx="3">
                  <c:v>17</c:v>
                </c:pt>
                <c:pt idx="4">
                  <c:v>10</c:v>
                </c:pt>
                <c:pt idx="5">
                  <c:v>7</c:v>
                </c:pt>
                <c:pt idx="6">
                  <c:v>14</c:v>
                </c:pt>
                <c:pt idx="7">
                  <c:v>7</c:v>
                </c:pt>
                <c:pt idx="8">
                  <c:v>17</c:v>
                </c:pt>
                <c:pt idx="9">
                  <c:v>4</c:v>
                </c:pt>
              </c:numCache>
            </c:numRef>
          </c:val>
        </c:ser>
        <c:ser>
          <c:idx val="2"/>
          <c:order val="2"/>
          <c:tx>
            <c:strRef>
              <c:f>Enhancements!$D$57</c:f>
              <c:strCache>
                <c:ptCount val="1"/>
                <c:pt idx="0">
                  <c:v>Already doing</c:v>
                </c:pt>
              </c:strCache>
            </c:strRef>
          </c:tx>
          <c:cat>
            <c:strRef>
              <c:f>Enhancements!$A$58:$A$67</c:f>
              <c:strCache>
                <c:ptCount val="10"/>
                <c:pt idx="0">
                  <c:v>Revise TMG</c:v>
                </c:pt>
                <c:pt idx="1">
                  <c:v>Invasives</c:v>
                </c:pt>
                <c:pt idx="2">
                  <c:v>Meet with elected officials</c:v>
                </c:pt>
                <c:pt idx="3">
                  <c:v>Conduct assessment</c:v>
                </c:pt>
                <c:pt idx="4">
                  <c:v>Assist sawyer</c:v>
                </c:pt>
                <c:pt idx="5">
                  <c:v>Chainsaw</c:v>
                </c:pt>
                <c:pt idx="6">
                  <c:v>Present workshop</c:v>
                </c:pt>
                <c:pt idx="7">
                  <c:v>Run trail crew</c:v>
                </c:pt>
                <c:pt idx="8">
                  <c:v>Sit at outreach table</c:v>
                </c:pt>
                <c:pt idx="9">
                  <c:v>Interact with partners</c:v>
                </c:pt>
              </c:strCache>
            </c:strRef>
          </c:cat>
          <c:val>
            <c:numRef>
              <c:f>Enhancements!$D$58:$D$67</c:f>
              <c:numCache>
                <c:formatCode>General</c:formatCode>
                <c:ptCount val="10"/>
                <c:pt idx="0">
                  <c:v>8</c:v>
                </c:pt>
                <c:pt idx="1">
                  <c:v>5</c:v>
                </c:pt>
                <c:pt idx="2">
                  <c:v>14</c:v>
                </c:pt>
                <c:pt idx="3">
                  <c:v>20</c:v>
                </c:pt>
                <c:pt idx="4">
                  <c:v>22</c:v>
                </c:pt>
                <c:pt idx="5">
                  <c:v>13</c:v>
                </c:pt>
                <c:pt idx="6">
                  <c:v>14</c:v>
                </c:pt>
                <c:pt idx="7">
                  <c:v>19</c:v>
                </c:pt>
                <c:pt idx="8">
                  <c:v>18</c:v>
                </c:pt>
                <c:pt idx="9">
                  <c:v>18</c:v>
                </c:pt>
              </c:numCache>
            </c:numRef>
          </c:val>
        </c:ser>
        <c:shape val="box"/>
        <c:axId val="51627904"/>
        <c:axId val="51629440"/>
        <c:axId val="0"/>
      </c:bar3DChart>
      <c:catAx>
        <c:axId val="51627904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51629440"/>
        <c:crosses val="autoZero"/>
        <c:auto val="1"/>
        <c:lblAlgn val="ctr"/>
        <c:lblOffset val="100"/>
      </c:catAx>
      <c:valAx>
        <c:axId val="51629440"/>
        <c:scaling>
          <c:orientation val="minMax"/>
        </c:scaling>
        <c:axPos val="b"/>
        <c:majorGridlines/>
        <c:numFmt formatCode="General" sourceLinked="1"/>
        <c:tickLblPos val="nextTo"/>
        <c:crossAx val="51627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31984251968507"/>
          <c:y val="0.13963934129743752"/>
          <c:w val="0.17680157480314962"/>
          <c:h val="0.44988792853673076"/>
        </c:manualLayout>
      </c:layout>
      <c:txPr>
        <a:bodyPr/>
        <a:lstStyle/>
        <a:p>
          <a:pPr>
            <a:defRPr sz="1400" b="1"/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E3D61-D4DE-489D-B47E-E7843B6E3369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0A557-DDD6-4914-97FD-7B982A767E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53 out of 108 people filled out the survey</a:t>
            </a:r>
          </a:p>
          <a:p>
            <a:r>
              <a:rPr lang="en-US" dirty="0" smtClean="0"/>
              <a:t>Some people did not follow instructions and answered questions that did not apply to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0A557-DDD6-4914-97FD-7B982A767E1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73383-09C9-48B3-900A-7C536621293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Everyone has a way of dealing with those volunteers without email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0A557-DDD6-4914-97FD-7B982A767E1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Love or leave interacting with partners. </a:t>
            </a:r>
            <a:r>
              <a:rPr lang="en-US" dirty="0" err="1" smtClean="0"/>
              <a:t>chainsawing</a:t>
            </a:r>
            <a:r>
              <a:rPr lang="en-US" dirty="0" smtClean="0"/>
              <a:t>. Not interested in invasives or revising</a:t>
            </a:r>
            <a:r>
              <a:rPr lang="en-US" baseline="0" dirty="0" smtClean="0"/>
              <a:t> the TMG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0A557-DDD6-4914-97FD-7B982A767E1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0A557-DDD6-4914-97FD-7B982A767E1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75C0-5E4F-4B61-98C9-BBAA03E43EA9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BD9B-A1D8-4FA7-AC3F-4F52D3B3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75C0-5E4F-4B61-98C9-BBAA03E43EA9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BD9B-A1D8-4FA7-AC3F-4F52D3B3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75C0-5E4F-4B61-98C9-BBAA03E43EA9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BD9B-A1D8-4FA7-AC3F-4F52D3B3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75C0-5E4F-4B61-98C9-BBAA03E43EA9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BD9B-A1D8-4FA7-AC3F-4F52D3B3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75C0-5E4F-4B61-98C9-BBAA03E43EA9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BD9B-A1D8-4FA7-AC3F-4F52D3B3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75C0-5E4F-4B61-98C9-BBAA03E43EA9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BD9B-A1D8-4FA7-AC3F-4F52D3B3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75C0-5E4F-4B61-98C9-BBAA03E43EA9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BD9B-A1D8-4FA7-AC3F-4F52D3B3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75C0-5E4F-4B61-98C9-BBAA03E43EA9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BD9B-A1D8-4FA7-AC3F-4F52D3B3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75C0-5E4F-4B61-98C9-BBAA03E43EA9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BD9B-A1D8-4FA7-AC3F-4F52D3B3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75C0-5E4F-4B61-98C9-BBAA03E43EA9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BD9B-A1D8-4FA7-AC3F-4F52D3B3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475C0-5E4F-4B61-98C9-BBAA03E43EA9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5BD9B-A1D8-4FA7-AC3F-4F52D3B3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475C0-5E4F-4B61-98C9-BBAA03E43EA9}" type="datetimeFigureOut">
              <a:rPr lang="en-US" smtClean="0"/>
              <a:pPr/>
              <a:t>10/4/2013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5BD9B-A1D8-4FA7-AC3F-4F52D3B3CE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Trail Leadership Survey 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September,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Maintainers don’t understand how to compute the hours</a:t>
            </a:r>
          </a:p>
          <a:p>
            <a:r>
              <a:rPr lang="en-US" dirty="0" smtClean="0"/>
              <a:t>Some people have to submit reports to multiple people</a:t>
            </a:r>
          </a:p>
          <a:p>
            <a:r>
              <a:rPr lang="en-US" dirty="0" smtClean="0"/>
              <a:t>One chair requires a non-standard report form</a:t>
            </a:r>
          </a:p>
          <a:p>
            <a:r>
              <a:rPr lang="en-US" dirty="0" smtClean="0"/>
              <a:t>The reporting calendar aligns poorly with the working season.</a:t>
            </a:r>
          </a:p>
          <a:p>
            <a:r>
              <a:rPr lang="en-US" dirty="0" smtClean="0"/>
              <a:t>I have zero training in reporting.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reporting should be available on line </a:t>
            </a:r>
          </a:p>
          <a:p>
            <a:r>
              <a:rPr lang="en-US" dirty="0" smtClean="0"/>
              <a:t>Required summaries for supervisor and chair should be done automatically on line </a:t>
            </a:r>
          </a:p>
          <a:p>
            <a:r>
              <a:rPr lang="en-US" dirty="0" smtClean="0"/>
              <a:t>An allowance to override summaries and/or update by supervisors/chair.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Supervisor </a:t>
            </a:r>
            <a:r>
              <a:rPr lang="en-US" smtClean="0"/>
              <a:t>Maintainer Summaries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SMS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Filling in the SMS is a pain – After keeping track of the statistics on a spreadsheet, I have to transfer the information to the SMS. If it were online, then it would only have to be entered.</a:t>
            </a:r>
          </a:p>
          <a:p>
            <a:r>
              <a:rPr lang="en-US" dirty="0" smtClean="0"/>
              <a:t>Is this a training issue or nonsense as the hours information is discarded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Chairs and Supervisors </a:t>
            </a:r>
            <a:br>
              <a:rPr lang="en-US" dirty="0" smtClean="0"/>
            </a:br>
            <a:r>
              <a:rPr lang="en-US" dirty="0" smtClean="0"/>
              <a:t>Responsibilities Comfort Level 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04800" y="1371600"/>
          <a:ext cx="8458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Chairs and Supervisors </a:t>
            </a:r>
            <a:br>
              <a:rPr lang="en-US" dirty="0" smtClean="0"/>
            </a:br>
            <a:r>
              <a:rPr lang="en-US" dirty="0" smtClean="0"/>
              <a:t>Responsibilities Comfort Level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Chairs and Supervisors </a:t>
            </a:r>
            <a:br>
              <a:rPr lang="en-US" dirty="0" smtClean="0"/>
            </a:br>
            <a:r>
              <a:rPr lang="en-US" dirty="0" smtClean="0"/>
              <a:t>Enhance their Job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685800" y="1524000"/>
          <a:ext cx="7620000" cy="4876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Develop workshops          </a:t>
            </a:r>
          </a:p>
          <a:p>
            <a:r>
              <a:rPr lang="en-US" dirty="0" smtClean="0"/>
              <a:t>Recruit maintainers </a:t>
            </a:r>
          </a:p>
          <a:p>
            <a:r>
              <a:rPr lang="en-US" dirty="0" smtClean="0"/>
              <a:t>Involve groups </a:t>
            </a:r>
          </a:p>
          <a:p>
            <a:r>
              <a:rPr lang="en-US" dirty="0" smtClean="0"/>
              <a:t>Engage youth in projects</a:t>
            </a:r>
          </a:p>
          <a:p>
            <a:r>
              <a:rPr lang="en-US" dirty="0" smtClean="0"/>
              <a:t>Be part of the AT Regional Management Committee</a:t>
            </a:r>
          </a:p>
          <a:p>
            <a:r>
              <a:rPr lang="en-US" dirty="0" smtClean="0"/>
              <a:t>Take additional workshops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trails chair or supervisor, what are your interactions with trail crews?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381000" y="1600200"/>
          <a:ext cx="8001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Paid Interns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Staff members (4 out of 6) and one volunteer, said </a:t>
            </a:r>
            <a:r>
              <a:rPr lang="en-US" i="1" dirty="0" smtClean="0"/>
              <a:t>yes </a:t>
            </a:r>
          </a:p>
          <a:p>
            <a:r>
              <a:rPr lang="en-US" dirty="0" smtClean="0"/>
              <a:t>Remaining staff said </a:t>
            </a:r>
            <a:r>
              <a:rPr lang="en-US" i="1" dirty="0" smtClean="0"/>
              <a:t>maybe</a:t>
            </a:r>
          </a:p>
          <a:p>
            <a:r>
              <a:rPr lang="en-US" dirty="0" smtClean="0"/>
              <a:t>All other volunteers said </a:t>
            </a:r>
            <a:r>
              <a:rPr lang="en-US" i="1" dirty="0" smtClean="0"/>
              <a:t>no</a:t>
            </a:r>
            <a:r>
              <a:rPr lang="en-US" dirty="0" smtClean="0"/>
              <a:t> (27) and </a:t>
            </a:r>
            <a:r>
              <a:rPr lang="en-US" i="1" dirty="0" smtClean="0"/>
              <a:t>maybe </a:t>
            </a:r>
            <a:r>
              <a:rPr lang="en-US" dirty="0" smtClean="0"/>
              <a:t>(21)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Role at the TC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28600" y="1524000"/>
          <a:ext cx="8458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sets trail crew priorities?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81000" y="1524000"/>
          <a:ext cx="8382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Crew Chiefs Responsibilities 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304800" y="1066800"/>
          <a:ext cx="8382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crew leader enhance their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200" dirty="0" smtClean="0"/>
              <a:t>Build group camaraderie</a:t>
            </a:r>
          </a:p>
          <a:p>
            <a:pPr lvl="1"/>
            <a:r>
              <a:rPr lang="en-US" sz="3800" dirty="0" smtClean="0"/>
              <a:t>Provide treats during and after trail work trips </a:t>
            </a:r>
          </a:p>
          <a:p>
            <a:pPr lvl="1"/>
            <a:r>
              <a:rPr lang="en-US" sz="4200" dirty="0" smtClean="0"/>
              <a:t>Provide time for socialization  such as lunch, after the work trip, and some non-work hikes. </a:t>
            </a:r>
          </a:p>
          <a:p>
            <a:r>
              <a:rPr lang="en-US" sz="4200" dirty="0" smtClean="0"/>
              <a:t>Encourage maintaining groups to coordinate projects</a:t>
            </a:r>
          </a:p>
          <a:p>
            <a:r>
              <a:rPr lang="en-US" sz="4200" dirty="0" smtClean="0"/>
              <a:t>Recruit by posting at local businesses, bulletin boards, and online</a:t>
            </a:r>
          </a:p>
          <a:p>
            <a:r>
              <a:rPr lang="en-US" sz="4200" dirty="0" smtClean="0"/>
              <a:t>Document projects though photos </a:t>
            </a:r>
          </a:p>
          <a:p>
            <a:r>
              <a:rPr lang="en-US" sz="4200" dirty="0" smtClean="0"/>
              <a:t>Submit projects to local media</a:t>
            </a:r>
          </a:p>
          <a:p>
            <a:r>
              <a:rPr lang="en-US" sz="4200" dirty="0" smtClean="0"/>
              <a:t>Invite reporters to projects</a:t>
            </a:r>
          </a:p>
          <a:p>
            <a:r>
              <a:rPr lang="en-US" sz="4200" dirty="0" smtClean="0"/>
              <a:t>Solicit donations such as water, food, gear </a:t>
            </a:r>
            <a:r>
              <a:rPr lang="en-US" sz="3700" dirty="0" smtClean="0"/>
              <a:t/>
            </a:r>
            <a:br>
              <a:rPr lang="en-US" sz="3700" dirty="0" smtClean="0"/>
            </a:br>
            <a:r>
              <a:rPr lang="en-US" sz="3700" dirty="0" smtClean="0"/>
              <a:t>       </a:t>
            </a:r>
            <a:r>
              <a:rPr lang="en-US" dirty="0" smtClean="0"/>
              <a:t>                            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Training is needed for two out of the four corridor managers </a:t>
            </a:r>
          </a:p>
          <a:p>
            <a:pPr lvl="1"/>
            <a:r>
              <a:rPr lang="en-US" dirty="0" smtClean="0"/>
              <a:t>One could use some help in assessing boundary problems.</a:t>
            </a:r>
          </a:p>
          <a:p>
            <a:pPr lvl="1"/>
            <a:r>
              <a:rPr lang="en-US" dirty="0" smtClean="0"/>
              <a:t>One felt that managing the monitors was not applicable</a:t>
            </a:r>
          </a:p>
          <a:p>
            <a:r>
              <a:rPr lang="en-US" dirty="0" smtClean="0"/>
              <a:t>Maintainers unaware of the responsibility involved in their volunteer position: they control whether their trail is a positive or a negative experience for hikers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enough time?</a:t>
            </a:r>
            <a:br>
              <a:rPr lang="en-US" dirty="0" smtClean="0"/>
            </a:br>
            <a:r>
              <a:rPr lang="en-US" dirty="0" smtClean="0"/>
              <a:t>Suggested ways to get the job done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685800" y="1600200"/>
          <a:ext cx="8001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ways to get the job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for help from a local hiking club</a:t>
            </a:r>
          </a:p>
          <a:p>
            <a:r>
              <a:rPr lang="en-US" dirty="0" smtClean="0"/>
              <a:t>Contact local groups including youth organizations and corporations</a:t>
            </a:r>
          </a:p>
          <a:p>
            <a:r>
              <a:rPr lang="en-US" dirty="0" smtClean="0"/>
              <a:t>Enlist help from land owner/partner</a:t>
            </a:r>
          </a:p>
          <a:p>
            <a:r>
              <a:rPr lang="en-US" dirty="0" smtClean="0"/>
              <a:t>Request help from chairs, supervisors or crews out of your area. 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Make reporting system web based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200"/>
                <a:gridCol w="762000"/>
                <a:gridCol w="1447800"/>
                <a:gridCol w="1066800"/>
                <a:gridCol w="685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thrilled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Fill out web forms for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reportees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without web access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Update information about my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reportees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 and correct what my </a:t>
                      </a:r>
                      <a:r>
                        <a:rPr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reportees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have entered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Make changes in the trails data base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Help design forms needed to make the system possible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Willing to test a new system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Learn enough to make the new system happen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Stay with current paper system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Comments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Return to volunteer driven model </a:t>
            </a:r>
          </a:p>
          <a:p>
            <a:r>
              <a:rPr lang="en-US" dirty="0" smtClean="0"/>
              <a:t>PCs are valuable resources</a:t>
            </a:r>
          </a:p>
          <a:p>
            <a:r>
              <a:rPr lang="en-US" dirty="0" smtClean="0"/>
              <a:t>No new projects without everyone knowing what is happening</a:t>
            </a:r>
          </a:p>
          <a:p>
            <a:r>
              <a:rPr lang="en-US" dirty="0" smtClean="0"/>
              <a:t>More budget for volunteer recruiting, signage</a:t>
            </a:r>
          </a:p>
          <a:p>
            <a:r>
              <a:rPr lang="en-US" dirty="0" smtClean="0"/>
              <a:t>More advocacy for park budgets</a:t>
            </a:r>
          </a:p>
          <a:p>
            <a:r>
              <a:rPr lang="en-US" dirty="0" smtClean="0"/>
              <a:t>Increase volunteer to volunteer communication</a:t>
            </a:r>
          </a:p>
          <a:p>
            <a:r>
              <a:rPr lang="en-US" dirty="0" smtClean="0"/>
              <a:t>More review and action on submitted reports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chairs and supervisors take on an extra responsibility and share that expertise </a:t>
            </a:r>
          </a:p>
          <a:p>
            <a:r>
              <a:rPr lang="en-US" dirty="0" smtClean="0"/>
              <a:t>Only 5 people said they needed access to a trail crew</a:t>
            </a:r>
          </a:p>
          <a:p>
            <a:r>
              <a:rPr lang="en-US" dirty="0" smtClean="0"/>
              <a:t>Meetings should be face to face as needed and at least once a year. </a:t>
            </a:r>
          </a:p>
          <a:p>
            <a:r>
              <a:rPr lang="en-US" dirty="0" smtClean="0"/>
              <a:t>PCs are valuable resources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future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Trail approval process –do it regionally?</a:t>
            </a:r>
          </a:p>
          <a:p>
            <a:r>
              <a:rPr lang="en-US" dirty="0" smtClean="0"/>
              <a:t>How to accommodate people who have too long a drive or a permanent time conflict</a:t>
            </a:r>
          </a:p>
          <a:p>
            <a:r>
              <a:rPr lang="en-US" dirty="0" smtClean="0"/>
              <a:t>Should we track hours individually? Or just chair summaries?</a:t>
            </a:r>
          </a:p>
          <a:p>
            <a:r>
              <a:rPr lang="en-US" dirty="0" smtClean="0"/>
              <a:t>How do we get the TMG done?</a:t>
            </a:r>
          </a:p>
          <a:p>
            <a:r>
              <a:rPr lang="en-US" dirty="0" smtClean="0"/>
              <a:t>How many crews do we need? What kinds?</a:t>
            </a:r>
          </a:p>
          <a:p>
            <a:r>
              <a:rPr lang="en-US" dirty="0" smtClean="0"/>
              <a:t>Should we hold more short, focused polls? (maybe even vote)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for Attending Trails Council 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57200" y="1371600"/>
          <a:ext cx="8153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Suggestions based on comments about Trails Council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 regional Trails Council meetings with full Trails Council meetings held less frequently to discuss issues which affect all regions/districts.</a:t>
            </a:r>
          </a:p>
          <a:p>
            <a:r>
              <a:rPr lang="en-US" dirty="0" smtClean="0"/>
              <a:t>Hold a call-in and/or video chat format to attend some meetings. </a:t>
            </a:r>
          </a:p>
          <a:p>
            <a:r>
              <a:rPr lang="en-US" dirty="0" smtClean="0"/>
              <a:t>Meet with a small regional group and "Skype" in to NJ meeting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 to the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Find ways to improve communication</a:t>
            </a:r>
          </a:p>
          <a:p>
            <a:r>
              <a:rPr lang="en-US" dirty="0" smtClean="0"/>
              <a:t>Establish a practice of no new projects without everyone knowing what is happening</a:t>
            </a:r>
          </a:p>
          <a:p>
            <a:r>
              <a:rPr lang="en-US" dirty="0" smtClean="0"/>
              <a:t>Use training to increase everyone’s skills and knowledge – particularly with budgets</a:t>
            </a:r>
          </a:p>
          <a:p>
            <a:r>
              <a:rPr lang="en-US" dirty="0" smtClean="0"/>
              <a:t>Clarify whose responsibility it is to update SMS</a:t>
            </a:r>
          </a:p>
          <a:p>
            <a:r>
              <a:rPr lang="en-US" dirty="0" smtClean="0"/>
              <a:t>Fix the reporting problems by starting on line reporting</a:t>
            </a:r>
          </a:p>
          <a:p>
            <a:r>
              <a:rPr lang="en-US" dirty="0" smtClean="0"/>
              <a:t>Thus return to volunteer driven organization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 up from the discussion at the 10/3/13 Trails Council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Have staff make </a:t>
            </a:r>
            <a:r>
              <a:rPr lang="en-US" dirty="0" smtClean="0"/>
              <a:t>a presentation justifying paid interns</a:t>
            </a:r>
          </a:p>
          <a:p>
            <a:r>
              <a:rPr lang="en-US" dirty="0" smtClean="0"/>
              <a:t>Hold </a:t>
            </a:r>
            <a:r>
              <a:rPr lang="en-US" dirty="0" smtClean="0"/>
              <a:t>discussions </a:t>
            </a:r>
            <a:r>
              <a:rPr lang="en-US" dirty="0" smtClean="0"/>
              <a:t>at future Trails Council meetings</a:t>
            </a:r>
          </a:p>
          <a:p>
            <a:r>
              <a:rPr lang="en-US" dirty="0" smtClean="0"/>
              <a:t>Contact people </a:t>
            </a:r>
            <a:r>
              <a:rPr lang="en-US" dirty="0" smtClean="0"/>
              <a:t>willing </a:t>
            </a:r>
            <a:r>
              <a:rPr lang="en-US" dirty="0" smtClean="0"/>
              <a:t>to help with </a:t>
            </a:r>
          </a:p>
          <a:p>
            <a:pPr lvl="1"/>
            <a:r>
              <a:rPr lang="en-US" sz="2700" dirty="0" smtClean="0"/>
              <a:t>developing online reporting and testing the forms</a:t>
            </a:r>
          </a:p>
          <a:p>
            <a:pPr lvl="1"/>
            <a:r>
              <a:rPr lang="en-US" sz="2700" dirty="0" smtClean="0"/>
              <a:t>workshops , TMG, outreach tables, trail crew, trail assessments, Invasive Strike Force, meet with elected officials, </a:t>
            </a:r>
            <a:r>
              <a:rPr lang="en-US" sz="2700" dirty="0" err="1" smtClean="0"/>
              <a:t>chainsawing</a:t>
            </a:r>
            <a:r>
              <a:rPr lang="en-US" sz="2700" dirty="0" smtClean="0"/>
              <a:t>, and assisting sawyers</a:t>
            </a:r>
            <a:endParaRPr lang="en-US" sz="27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about Trails Council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Meetings allow me to interface with staff, mostly the PC‘s</a:t>
            </a:r>
          </a:p>
          <a:p>
            <a:r>
              <a:rPr lang="en-US" dirty="0" smtClean="0"/>
              <a:t>Too much of the meetings are not relevant to me </a:t>
            </a:r>
          </a:p>
          <a:p>
            <a:pPr lvl="1"/>
            <a:r>
              <a:rPr lang="en-US" dirty="0" smtClean="0"/>
              <a:t>Vote on trail approvals in parks that I have never heard of.</a:t>
            </a:r>
          </a:p>
          <a:p>
            <a:r>
              <a:rPr lang="en-US" dirty="0" smtClean="0"/>
              <a:t> Discussions drag on unnecessarily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frequent should meetings of PC and volunteer leaders be?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Breakdowns in Communication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990600" y="1524000"/>
          <a:ext cx="7391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Comments about Communications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Lack of response or follow-up including feedback on reports</a:t>
            </a:r>
          </a:p>
          <a:p>
            <a:r>
              <a:rPr lang="en-US" sz="2600" dirty="0" smtClean="0"/>
              <a:t>Not aware of projects or volunteer needs until afterwards</a:t>
            </a:r>
          </a:p>
          <a:p>
            <a:r>
              <a:rPr lang="en-US" sz="2600" dirty="0" smtClean="0"/>
              <a:t>Lack of coordination between chairs and PCs on projects</a:t>
            </a:r>
          </a:p>
          <a:p>
            <a:r>
              <a:rPr lang="en-US" sz="2600" dirty="0" smtClean="0"/>
              <a:t>Little need to communicate with staff, but when I do they are responsive and helpful.  </a:t>
            </a:r>
          </a:p>
          <a:p>
            <a:r>
              <a:rPr lang="en-US" sz="2600" dirty="0" smtClean="0"/>
              <a:t>Volunteer to volunteer communication problems exist.</a:t>
            </a:r>
          </a:p>
          <a:p>
            <a:r>
              <a:rPr lang="en-US" sz="2600" dirty="0" smtClean="0"/>
              <a:t>Not aware what the NJ PC  did for the Trail Conference</a:t>
            </a:r>
            <a:endParaRPr lang="en-US" sz="2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Preferred ways chairs and supervisors communicate with: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81000" y="1524000"/>
          <a:ext cx="8229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PDF forms don’t work reliably (mostly Apple)</a:t>
            </a:r>
          </a:p>
          <a:p>
            <a:r>
              <a:rPr lang="en-US" sz="2800" dirty="0" smtClean="0"/>
              <a:t>There are problems getting reports on time at all levels</a:t>
            </a:r>
          </a:p>
          <a:p>
            <a:r>
              <a:rPr lang="en-US" sz="2800" dirty="0" smtClean="0"/>
              <a:t>Need a better reporting system for sawyers</a:t>
            </a:r>
          </a:p>
          <a:p>
            <a:r>
              <a:rPr lang="en-US" sz="2800" dirty="0" smtClean="0"/>
              <a:t>Improve the system of how the location of downed trees is reported</a:t>
            </a:r>
          </a:p>
          <a:p>
            <a:r>
              <a:rPr lang="en-US" sz="2800" dirty="0" smtClean="0"/>
              <a:t>Reports are collected, but not recorded in the data base or referenced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1077</Words>
  <Application>Microsoft Office PowerPoint</Application>
  <PresentationFormat>On-screen Show (4:3)</PresentationFormat>
  <Paragraphs>168</Paragraphs>
  <Slides>32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Trail Leadership Survey Summary</vt:lpstr>
      <vt:lpstr>Current Role at the TC</vt:lpstr>
      <vt:lpstr>Reasons for Attending Trails Council </vt:lpstr>
      <vt:lpstr>Comments about Trails Council</vt:lpstr>
      <vt:lpstr>How frequent should meetings of PC and volunteer leaders be?</vt:lpstr>
      <vt:lpstr>Causes of Breakdowns in Communication</vt:lpstr>
      <vt:lpstr>Comments about Communications</vt:lpstr>
      <vt:lpstr>Preferred ways chairs and supervisors communicate with:</vt:lpstr>
      <vt:lpstr>Problems with Reporting</vt:lpstr>
      <vt:lpstr>Problems with Reporting</vt:lpstr>
      <vt:lpstr>Reporting Solutions</vt:lpstr>
      <vt:lpstr>Supervisor Maintainer Summaries</vt:lpstr>
      <vt:lpstr>SMS Comments</vt:lpstr>
      <vt:lpstr>Chairs and Supervisors  Responsibilities Comfort Level </vt:lpstr>
      <vt:lpstr>Chairs and Supervisors  Responsibilities Comfort Level </vt:lpstr>
      <vt:lpstr>Ways Chairs and Supervisors  Enhance their Job</vt:lpstr>
      <vt:lpstr>Other Enhancements</vt:lpstr>
      <vt:lpstr>As trails chair or supervisor, what are your interactions with trail crews?</vt:lpstr>
      <vt:lpstr>Paid Interns</vt:lpstr>
      <vt:lpstr>Who sets trail crew priorities?</vt:lpstr>
      <vt:lpstr>Crew Chiefs Responsibilities  </vt:lpstr>
      <vt:lpstr>Ways crew leader enhance their job</vt:lpstr>
      <vt:lpstr>Training Issues</vt:lpstr>
      <vt:lpstr>Not enough time? Suggested ways to get the job done</vt:lpstr>
      <vt:lpstr>Other ways to get the job done</vt:lpstr>
      <vt:lpstr>Make reporting system web based</vt:lpstr>
      <vt:lpstr>Additional Comments </vt:lpstr>
      <vt:lpstr>Observations </vt:lpstr>
      <vt:lpstr>Topics for future discussion</vt:lpstr>
      <vt:lpstr>Suggestions based on comments about Trails Council </vt:lpstr>
      <vt:lpstr>Follow up to the Survey</vt:lpstr>
      <vt:lpstr>Follow up from the discussion at the 10/3/13 Trails Council meeting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Trail Leadership Survey Summary</dc:title>
  <dc:creator>Walt</dc:creator>
  <cp:lastModifiedBy>Walt</cp:lastModifiedBy>
  <cp:revision>109</cp:revision>
  <dcterms:created xsi:type="dcterms:W3CDTF">2013-10-01T21:30:07Z</dcterms:created>
  <dcterms:modified xsi:type="dcterms:W3CDTF">2013-10-04T15:11:13Z</dcterms:modified>
</cp:coreProperties>
</file>